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9E37C-E14D-479B-9DEB-472BECB53D64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6D2F-385B-40C2-AD46-F18FFE156B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0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透過「滑世代」的出現不僅改變許多年輕一代的生活與學習型態，也產生一些特有的現象。對這個世代的族群來說，只要手機或是平板電腦等行動裝置，就能夠在網路上找到任何想要學習的知識，可以像哈佛大學或麻省理工學院的學生一樣修習名校的熱門課程；或是到影音分享網站觀看別人分享的影片，從中獲得相關經驗，也可以將自己的創作分享給大眾；還可以透過網路社群與其他人互動，合作完成工作項目或是彼此激勵完成目標等。對於滑世代而言，這樣多元的學習管道與學習方式，不僅能夠提高自我學習的動機，更能培養主動學習的能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D2F-385B-40C2-AD46-F18FFE156BD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3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90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9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6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6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30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43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08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39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1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0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C95B-2899-42B7-854C-F2788AB4572A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B4A4-3BBF-4588-A5C1-E790D7B8B7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des.dcs.tn.edu.tw/" TargetMode="External"/><Relationship Id="rId7" Type="http://schemas.openxmlformats.org/officeDocument/2006/relationships/hyperlink" Target="http://odata.tn.edu.tw/ebooktagapi/documents/&#39131;&#30058;&#25945;&#23416;&#38642;&#32232;&#36655;&#22120;&#25805;&#20316;&#25163;&#20874;20160901.pdf" TargetMode="External"/><Relationship Id="rId2" Type="http://schemas.openxmlformats.org/officeDocument/2006/relationships/hyperlink" Target="http://read.tc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data.tn.edu.tw/ebook/" TargetMode="External"/><Relationship Id="rId5" Type="http://schemas.openxmlformats.org/officeDocument/2006/relationships/hyperlink" Target="https://edu.cloudplay.tw/" TargetMode="External"/><Relationship Id="rId4" Type="http://schemas.openxmlformats.org/officeDocument/2006/relationships/hyperlink" Target="http://itest.tn.edu.t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32680"/>
          </a:xfrm>
        </p:spPr>
        <p:txBody>
          <a:bodyPr/>
          <a:lstStyle/>
          <a:p>
            <a:r>
              <a:rPr lang="zh-TW" altLang="en-US" dirty="0" smtClean="0"/>
              <a:t>漫步在雲端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互動電子書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45534" y="4328932"/>
            <a:ext cx="9144000" cy="665543"/>
          </a:xfrm>
        </p:spPr>
        <p:txBody>
          <a:bodyPr/>
          <a:lstStyle/>
          <a:p>
            <a:r>
              <a:rPr lang="zh-TW" altLang="en-US" dirty="0" smtClean="0"/>
              <a:t>徐</a:t>
            </a:r>
            <a:r>
              <a:rPr lang="zh-TW" altLang="en-US" dirty="0" smtClean="0"/>
              <a:t>秋鐶</a:t>
            </a:r>
            <a:r>
              <a:rPr lang="en-US" altLang="zh-TW" dirty="0"/>
              <a:t> </a:t>
            </a:r>
            <a:r>
              <a:rPr lang="en-US" altLang="zh-TW" dirty="0" smtClean="0"/>
              <a:t>2016-10-05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63" y="4679941"/>
            <a:ext cx="3062081" cy="20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本日研習重點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88477"/>
            <a:ext cx="9650022" cy="5087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一、雲端硬碟的使用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學校備份碟使用操作</a:t>
            </a:r>
            <a:endParaRPr lang="en-US" altLang="zh-TW" sz="3200" dirty="0"/>
          </a:p>
          <a:p>
            <a:pPr marL="457200" lvl="1" indent="0">
              <a:buNone/>
            </a:pPr>
            <a:r>
              <a:rPr lang="en-US" altLang="zh-TW" sz="3200" dirty="0" smtClean="0"/>
              <a:t>2.Google</a:t>
            </a:r>
            <a:r>
              <a:rPr lang="zh-TW" altLang="en-US" sz="3200" dirty="0" smtClean="0"/>
              <a:t>教育雲介紹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二、數位平台的操作使用</a:t>
            </a:r>
          </a:p>
          <a:p>
            <a:pPr marL="457200" lvl="1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線上閱讀認證</a:t>
            </a:r>
          </a:p>
          <a:p>
            <a:pPr marL="457200" lvl="1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愛測網</a:t>
            </a:r>
            <a:endParaRPr lang="en-US" altLang="zh-TW" sz="3200" dirty="0" smtClean="0"/>
          </a:p>
          <a:p>
            <a:pPr marL="457200" lvl="1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雲遊學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800" dirty="0" smtClean="0">
                <a:solidFill>
                  <a:srgbClr val="FF0000"/>
                </a:solidFill>
              </a:rPr>
              <a:t>三、飛番雲介紹</a:t>
            </a:r>
            <a:endParaRPr lang="en-US" altLang="zh-TW" sz="3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校網</a:t>
            </a:r>
            <a:endParaRPr lang="en-US" altLang="zh-TW" sz="3200" dirty="0" smtClean="0"/>
          </a:p>
          <a:p>
            <a:pPr marL="457200" lvl="1" indent="0">
              <a:buNone/>
            </a:pPr>
            <a:r>
              <a:rPr lang="en-US" altLang="zh-TW" sz="3200" dirty="0" smtClean="0"/>
              <a:t>2.Openid</a:t>
            </a:r>
            <a:r>
              <a:rPr lang="zh-TW" altLang="en-US" sz="3200" dirty="0" smtClean="0"/>
              <a:t>介紹</a:t>
            </a:r>
            <a:endParaRPr lang="en-US" altLang="zh-TW" sz="3200" dirty="0" smtClean="0"/>
          </a:p>
          <a:p>
            <a:pPr marL="457200" lvl="1" indent="0">
              <a:buNone/>
            </a:pPr>
            <a:r>
              <a:rPr lang="en-US" altLang="zh-TW" sz="3200" dirty="0" smtClean="0"/>
              <a:t>2. HAHAY</a:t>
            </a:r>
            <a:r>
              <a:rPr lang="zh-TW" altLang="en-US" sz="3200" dirty="0" smtClean="0"/>
              <a:t>飛番教學雲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互動電子書</a:t>
            </a:r>
            <a:r>
              <a:rPr lang="en-US" altLang="zh-TW" sz="3200" dirty="0" smtClean="0"/>
              <a:t>)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四、簡報小技巧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80" y="1588477"/>
            <a:ext cx="5028220" cy="46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 smtClean="0">
                <a:solidFill>
                  <a:srgbClr val="FF0000"/>
                </a:solidFill>
              </a:rPr>
              <a:t>一、雲端</a:t>
            </a:r>
            <a:r>
              <a:rPr lang="zh-TW" altLang="en-US" dirty="0">
                <a:solidFill>
                  <a:srgbClr val="FF0000"/>
                </a:solidFill>
              </a:rPr>
              <a:t>硬碟的使用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3385" y="1500555"/>
            <a:ext cx="10515600" cy="4847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學校備份碟使用操作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備份碟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帳號</a:t>
            </a:r>
            <a:r>
              <a:rPr lang="zh-TW" altLang="en-US" dirty="0"/>
              <a:t>：</a:t>
            </a:r>
            <a:r>
              <a:rPr lang="zh-TW" altLang="en-US" u="sng" dirty="0"/>
              <a:t>                       </a:t>
            </a:r>
            <a:r>
              <a:rPr lang="zh-TW" altLang="en-US" u="sng" dirty="0" smtClean="0"/>
              <a:t>            </a:t>
            </a:r>
            <a:r>
              <a:rPr lang="zh-TW" altLang="en-US" dirty="0" smtClean="0"/>
              <a:t>密碼</a:t>
            </a:r>
            <a:r>
              <a:rPr lang="zh-TW" altLang="en-US" dirty="0"/>
              <a:t>：＿＿</a:t>
            </a:r>
            <a:r>
              <a:rPr lang="zh-TW" altLang="en-US" dirty="0" smtClean="0"/>
              <a:t>＿＿</a:t>
            </a:r>
            <a:r>
              <a:rPr lang="zh-TW" altLang="en-US" dirty="0"/>
              <a:t>＿＿＿</a:t>
            </a:r>
            <a:r>
              <a:rPr lang="zh-TW" altLang="en-US" dirty="0" smtClean="0"/>
              <a:t>＿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在學校使用網路連線磁碟機連入的方法：</a:t>
            </a:r>
          </a:p>
          <a:p>
            <a:pPr marL="914400" lvl="2" indent="0">
              <a:buNone/>
            </a:pPr>
            <a:r>
              <a:rPr lang="en-US" altLang="zh-TW" sz="2800" dirty="0" smtClean="0"/>
              <a:t>\\DiskStation</a:t>
            </a:r>
            <a:r>
              <a:rPr lang="zh-TW" altLang="en-US" u="sng" dirty="0" smtClean="0"/>
              <a:t>　　　</a:t>
            </a:r>
            <a:r>
              <a:rPr lang="zh-TW" altLang="en-US" dirty="0" smtClean="0"/>
              <a:t>　　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在家裡使用</a:t>
            </a:r>
            <a:r>
              <a:rPr lang="en-US" altLang="zh-TW" dirty="0" smtClean="0"/>
              <a:t>FTP</a:t>
            </a:r>
            <a:r>
              <a:rPr lang="zh-TW" altLang="en-US" dirty="0" smtClean="0"/>
              <a:t>連入的方法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en-US" altLang="zh-TW" sz="2800" dirty="0" smtClean="0"/>
              <a:t>ftp://163.26.127.2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en-US" dirty="0" smtClean="0"/>
              <a:t>相片碟  </a:t>
            </a:r>
            <a:r>
              <a:rPr lang="en-US" altLang="zh-TW" dirty="0"/>
              <a:t>(</a:t>
            </a:r>
            <a:r>
              <a:rPr lang="zh-TW" altLang="en-US" dirty="0" smtClean="0"/>
              <a:t>帳號：</a:t>
            </a:r>
            <a:r>
              <a:rPr lang="en-US" altLang="zh-TW" dirty="0" smtClean="0"/>
              <a:t>___________ </a:t>
            </a:r>
            <a:r>
              <a:rPr lang="zh-TW" altLang="en-US" dirty="0"/>
              <a:t>密碼</a:t>
            </a:r>
            <a:r>
              <a:rPr lang="zh-TW" altLang="en-US" dirty="0" smtClean="0"/>
              <a:t>：</a:t>
            </a:r>
            <a:r>
              <a:rPr lang="en-US" altLang="zh-TW" dirty="0" smtClean="0"/>
              <a:t>________________)</a:t>
            </a:r>
            <a:endParaRPr lang="en-US" altLang="zh-TW" dirty="0"/>
          </a:p>
          <a:p>
            <a:pPr lvl="1"/>
            <a:r>
              <a:rPr lang="zh-TW" altLang="en-US" dirty="0" smtClean="0"/>
              <a:t>在學校使用網路連線磁碟機連入的方法：</a:t>
            </a:r>
          </a:p>
          <a:p>
            <a:pPr marL="914400" lvl="2" indent="0">
              <a:buNone/>
            </a:pPr>
            <a:r>
              <a:rPr lang="en-US" altLang="zh-TW" sz="2800" dirty="0"/>
              <a:t>\\</a:t>
            </a:r>
            <a:r>
              <a:rPr lang="en-US" altLang="zh-TW" sz="2800" dirty="0" smtClean="0"/>
              <a:t>BDstation2\photo</a:t>
            </a:r>
            <a:r>
              <a:rPr lang="zh-TW" altLang="en-US" u="sng" dirty="0" smtClean="0"/>
              <a:t>　　</a:t>
            </a:r>
            <a:r>
              <a:rPr lang="zh-TW" altLang="en-US" dirty="0" smtClean="0"/>
              <a:t>　　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在家裡使用</a:t>
            </a:r>
            <a:r>
              <a:rPr lang="en-US" altLang="zh-TW" dirty="0" smtClean="0"/>
              <a:t>FTP</a:t>
            </a:r>
            <a:r>
              <a:rPr lang="zh-TW" altLang="en-US" dirty="0" smtClean="0"/>
              <a:t>連入的方法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en-US" altLang="zh-TW" sz="2800" dirty="0" smtClean="0"/>
              <a:t>ftp://163.26.127.1</a:t>
            </a:r>
          </a:p>
        </p:txBody>
      </p:sp>
    </p:spTree>
    <p:extLst>
      <p:ext uri="{BB962C8B-B14F-4D97-AF65-F5344CB8AC3E}">
        <p14:creationId xmlns:p14="http://schemas.microsoft.com/office/powerpoint/2010/main" val="21488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一、雲端硬碟的使用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044" t="15022" r="21974" b="15210"/>
          <a:stretch/>
        </p:blipFill>
        <p:spPr>
          <a:xfrm>
            <a:off x="650631" y="1575788"/>
            <a:ext cx="6053643" cy="4027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697" b="3398"/>
          <a:stretch/>
        </p:blipFill>
        <p:spPr>
          <a:xfrm>
            <a:off x="7232073" y="124238"/>
            <a:ext cx="4714275" cy="6688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720766" y="5779478"/>
            <a:ext cx="6436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1.</a:t>
            </a:r>
            <a:r>
              <a:rPr lang="zh-TW" altLang="en-US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教育雲的硬</a:t>
            </a:r>
            <a:r>
              <a:rPr lang="zh-TW" altLang="en-US" sz="2000" dirty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碟</a:t>
            </a:r>
            <a:r>
              <a:rPr lang="zh-TW" altLang="en-US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空間無限量</a:t>
            </a:r>
            <a:endParaRPr lang="en-US" altLang="zh-TW" sz="2000" dirty="0" smtClean="0">
              <a:solidFill>
                <a:srgbClr val="FF0000"/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2.</a:t>
            </a:r>
            <a:r>
              <a:rPr lang="zh-TW" altLang="en-US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右列服務結合手機平板之</a:t>
            </a:r>
            <a:r>
              <a:rPr lang="en-US" altLang="zh-TW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APP</a:t>
            </a:r>
            <a:r>
              <a:rPr lang="zh-TW" altLang="en-US" sz="2000" dirty="0" smtClean="0">
                <a:solidFill>
                  <a:srgbClr val="FF0000"/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使用，讓教學更有創意。</a:t>
            </a:r>
            <a:endParaRPr lang="zh-TW" altLang="en-US" sz="2000" dirty="0">
              <a:solidFill>
                <a:srgbClr val="FF0000"/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7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二、數位平台的操作</a:t>
            </a:r>
            <a:r>
              <a:rPr lang="zh-TW" altLang="en-US" dirty="0" smtClean="0">
                <a:solidFill>
                  <a:srgbClr val="FF0000"/>
                </a:solidFill>
              </a:rPr>
              <a:t>使用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rgbClr val="00B050"/>
                </a:solidFill>
              </a:rPr>
              <a:t>以下平台，請平時多進入使用，才能了解其功能：校網</a:t>
            </a:r>
            <a:r>
              <a:rPr lang="en-US" altLang="zh-TW" sz="2000" dirty="0" smtClean="0">
                <a:solidFill>
                  <a:srgbClr val="00B050"/>
                </a:solidFill>
              </a:rPr>
              <a:t>【</a:t>
            </a:r>
            <a:r>
              <a:rPr lang="zh-TW" altLang="en-US" sz="2000" dirty="0" smtClean="0">
                <a:solidFill>
                  <a:srgbClr val="00B050"/>
                </a:solidFill>
              </a:rPr>
              <a:t>滑</a:t>
            </a:r>
            <a:r>
              <a:rPr lang="zh-TW" altLang="en-US" sz="2000" dirty="0">
                <a:solidFill>
                  <a:srgbClr val="00B050"/>
                </a:solidFill>
              </a:rPr>
              <a:t>平板愛</a:t>
            </a:r>
            <a:r>
              <a:rPr lang="zh-TW" altLang="en-US" sz="2000" dirty="0" smtClean="0">
                <a:solidFill>
                  <a:srgbClr val="00B050"/>
                </a:solidFill>
              </a:rPr>
              <a:t>閱讀</a:t>
            </a:r>
            <a:r>
              <a:rPr lang="en-US" altLang="zh-TW" sz="2000" dirty="0" smtClean="0">
                <a:solidFill>
                  <a:srgbClr val="00B050"/>
                </a:solidFill>
              </a:rPr>
              <a:t>】</a:t>
            </a:r>
            <a:r>
              <a:rPr lang="zh-TW" altLang="en-US" sz="2000" dirty="0" smtClean="0">
                <a:solidFill>
                  <a:srgbClr val="00B050"/>
                </a:solidFill>
              </a:rPr>
              <a:t>皆找得到以下網站</a:t>
            </a:r>
            <a:r>
              <a:rPr lang="en-US" altLang="zh-TW" sz="2000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線上閱讀認證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帳號：</a:t>
            </a:r>
            <a:r>
              <a:rPr lang="en-US" altLang="zh-TW" dirty="0" smtClean="0"/>
              <a:t>___________ </a:t>
            </a:r>
            <a:r>
              <a:rPr lang="zh-TW" altLang="en-US" dirty="0" smtClean="0"/>
              <a:t>密碼：</a:t>
            </a:r>
            <a:r>
              <a:rPr lang="en-US" altLang="zh-TW" dirty="0" smtClean="0"/>
              <a:t>______________)</a:t>
            </a:r>
          </a:p>
          <a:p>
            <a:pPr marL="457200" lvl="1" indent="0">
              <a:buNone/>
            </a:pP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://read.tc.edu.tw</a:t>
            </a:r>
            <a:r>
              <a:rPr lang="en-US" altLang="zh-TW" sz="2800" dirty="0" smtClean="0">
                <a:hlinkClick r:id="rId2"/>
              </a:rPr>
              <a:t>/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校網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以</a:t>
            </a:r>
            <a:r>
              <a:rPr lang="en-US" altLang="zh-TW" dirty="0" err="1">
                <a:solidFill>
                  <a:srgbClr val="FF0000"/>
                </a:solidFill>
              </a:rPr>
              <a:t>openid</a:t>
            </a:r>
            <a:r>
              <a:rPr lang="zh-TW" altLang="en-US" dirty="0">
                <a:solidFill>
                  <a:srgbClr val="FF0000"/>
                </a:solidFill>
              </a:rPr>
              <a:t>進入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://bdes.dcs.tn.edu.tw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/>
              <a:t>愛測</a:t>
            </a:r>
            <a:r>
              <a:rPr lang="zh-TW" altLang="en-US" dirty="0" smtClean="0"/>
              <a:t>網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以</a:t>
            </a:r>
            <a:r>
              <a:rPr lang="en-US" altLang="zh-TW" dirty="0" err="1" smtClean="0">
                <a:solidFill>
                  <a:srgbClr val="FF0000"/>
                </a:solidFill>
              </a:rPr>
              <a:t>openid</a:t>
            </a:r>
            <a:r>
              <a:rPr lang="zh-TW" altLang="en-US" dirty="0" smtClean="0">
                <a:solidFill>
                  <a:srgbClr val="FF0000"/>
                </a:solidFill>
              </a:rPr>
              <a:t>進入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://itest.tn.edu.tw</a:t>
            </a:r>
            <a:r>
              <a:rPr lang="en-US" altLang="zh-TW" dirty="0" smtClean="0">
                <a:hlinkClick r:id="rId4"/>
              </a:rPr>
              <a:t>/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 </a:t>
            </a:r>
            <a:r>
              <a:rPr lang="zh-TW" altLang="en-US" sz="2400" dirty="0" smtClean="0">
                <a:solidFill>
                  <a:srgbClr val="7030A0"/>
                </a:solidFill>
              </a:rPr>
              <a:t>台南市英語檢測</a:t>
            </a:r>
            <a:r>
              <a:rPr lang="en-US" altLang="zh-TW" sz="2400" dirty="0" smtClean="0">
                <a:solidFill>
                  <a:srgbClr val="7030A0"/>
                </a:solidFill>
              </a:rPr>
              <a:t>/</a:t>
            </a:r>
            <a:r>
              <a:rPr lang="zh-TW" altLang="en-US" sz="2400" dirty="0" smtClean="0">
                <a:solidFill>
                  <a:srgbClr val="7030A0"/>
                </a:solidFill>
              </a:rPr>
              <a:t>成語檢測</a:t>
            </a:r>
            <a:endParaRPr lang="zh-TW" alt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/>
              <a:t>雲遊</a:t>
            </a:r>
            <a:r>
              <a:rPr lang="zh-TW" altLang="en-US" dirty="0" smtClean="0"/>
              <a:t>學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以</a:t>
            </a:r>
            <a:r>
              <a:rPr lang="en-US" altLang="zh-TW" dirty="0" err="1">
                <a:solidFill>
                  <a:srgbClr val="FF0000"/>
                </a:solidFill>
              </a:rPr>
              <a:t>openid</a:t>
            </a:r>
            <a:r>
              <a:rPr lang="zh-TW" altLang="en-US" dirty="0">
                <a:solidFill>
                  <a:srgbClr val="FF0000"/>
                </a:solidFill>
              </a:rPr>
              <a:t>進入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en-US" altLang="zh-TW" dirty="0">
                <a:solidFill>
                  <a:srgbClr val="FF0000"/>
                </a:solidFill>
                <a:hlinkClick r:id="rId5"/>
              </a:rPr>
              <a:t>https://edu.cloudplay.tw</a:t>
            </a:r>
            <a:r>
              <a:rPr lang="en-US" altLang="zh-TW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 </a:t>
            </a:r>
            <a:r>
              <a:rPr lang="zh-TW" altLang="en-US" sz="2400" dirty="0" smtClean="0">
                <a:solidFill>
                  <a:srgbClr val="7030A0"/>
                </a:solidFill>
              </a:rPr>
              <a:t>可於手機下載</a:t>
            </a:r>
            <a:r>
              <a:rPr lang="en-US" altLang="zh-TW" sz="2400" dirty="0" smtClean="0">
                <a:solidFill>
                  <a:srgbClr val="7030A0"/>
                </a:solidFill>
              </a:rPr>
              <a:t>APP/</a:t>
            </a:r>
            <a:r>
              <a:rPr lang="zh-TW" altLang="en-US" sz="2400" dirty="0" smtClean="0">
                <a:solidFill>
                  <a:srgbClr val="7030A0"/>
                </a:solidFill>
              </a:rPr>
              <a:t>開設課程</a:t>
            </a:r>
            <a:r>
              <a:rPr lang="en-US" altLang="zh-TW" sz="2400" dirty="0" smtClean="0">
                <a:solidFill>
                  <a:srgbClr val="7030A0"/>
                </a:solidFill>
              </a:rPr>
              <a:t>/</a:t>
            </a:r>
            <a:r>
              <a:rPr lang="zh-TW" altLang="en-US" sz="2400" dirty="0" smtClean="0">
                <a:solidFill>
                  <a:srgbClr val="7030A0"/>
                </a:solidFill>
              </a:rPr>
              <a:t>影音社群分享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en-US" altLang="zh-TW" dirty="0"/>
              <a:t>HAHAY</a:t>
            </a:r>
            <a:r>
              <a:rPr lang="zh-TW" altLang="en-US" dirty="0"/>
              <a:t>飛番教學雲</a:t>
            </a:r>
            <a:r>
              <a:rPr lang="en-US" altLang="zh-TW" dirty="0"/>
              <a:t>(</a:t>
            </a:r>
            <a:r>
              <a:rPr lang="zh-TW" altLang="en-US" dirty="0"/>
              <a:t>互動電子書</a:t>
            </a:r>
            <a:r>
              <a:rPr lang="en-US" altLang="zh-TW" dirty="0" smtClean="0"/>
              <a:t>)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以</a:t>
            </a:r>
            <a:r>
              <a:rPr lang="en-US" altLang="zh-TW" dirty="0" err="1">
                <a:solidFill>
                  <a:srgbClr val="FF0000"/>
                </a:solidFill>
              </a:rPr>
              <a:t>openid</a:t>
            </a:r>
            <a:r>
              <a:rPr lang="zh-TW" altLang="en-US" dirty="0">
                <a:solidFill>
                  <a:srgbClr val="FF0000"/>
                </a:solidFill>
              </a:rPr>
              <a:t>進入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zh-TW" sz="2800" dirty="0" smtClean="0">
                <a:hlinkClick r:id="rId6"/>
              </a:rPr>
              <a:t>http</a:t>
            </a:r>
            <a:r>
              <a:rPr lang="en-US" altLang="zh-TW" sz="2800" dirty="0">
                <a:hlinkClick r:id="rId6"/>
              </a:rPr>
              <a:t>://odata.tn.edu.tw/ebook</a:t>
            </a:r>
            <a:r>
              <a:rPr lang="en-US" altLang="zh-TW" sz="2800" dirty="0" smtClean="0">
                <a:hlinkClick r:id="rId6"/>
              </a:rPr>
              <a:t>/</a:t>
            </a:r>
            <a:endParaRPr lang="en-US" altLang="zh-TW" sz="2800" dirty="0" smtClean="0"/>
          </a:p>
          <a:p>
            <a:pPr marL="457200" lvl="1" indent="0">
              <a:buNone/>
            </a:pPr>
            <a:r>
              <a:rPr lang="zh-TW" altLang="en-US" sz="2000" dirty="0" smtClean="0"/>
              <a:t>操作手冊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>
                <a:hlinkClick r:id="rId7"/>
              </a:rPr>
              <a:t>http://</a:t>
            </a:r>
            <a:r>
              <a:rPr lang="en-US" altLang="zh-TW" sz="2000" dirty="0" smtClean="0">
                <a:hlinkClick r:id="rId7"/>
              </a:rPr>
              <a:t>odata.tn.edu.tw/ebooktagapi/documents/</a:t>
            </a:r>
            <a:r>
              <a:rPr lang="zh-TW" altLang="en-US" sz="2000" dirty="0" smtClean="0">
                <a:hlinkClick r:id="rId7"/>
              </a:rPr>
              <a:t>飛</a:t>
            </a:r>
            <a:r>
              <a:rPr lang="zh-TW" altLang="en-US" sz="2000" dirty="0">
                <a:hlinkClick r:id="rId7"/>
              </a:rPr>
              <a:t>番教學雲編輯器操作手冊</a:t>
            </a:r>
            <a:r>
              <a:rPr lang="en-US" altLang="zh-TW" sz="2000" dirty="0">
                <a:hlinkClick r:id="rId7"/>
              </a:rPr>
              <a:t>20160901.pdf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8699228" y="3155351"/>
            <a:ext cx="307074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 smtClean="0"/>
              <a:t>註：</a:t>
            </a:r>
            <a:endParaRPr lang="en-US" altLang="zh-TW" dirty="0" smtClean="0"/>
          </a:p>
          <a:p>
            <a:r>
              <a:rPr lang="en-US" altLang="zh-TW" dirty="0" err="1" smtClean="0"/>
              <a:t>OpenID</a:t>
            </a:r>
            <a:r>
              <a:rPr lang="zh-TW" altLang="en-US" dirty="0" smtClean="0"/>
              <a:t>即</a:t>
            </a:r>
            <a:r>
              <a:rPr lang="zh-TW" altLang="en-US" dirty="0"/>
              <a:t>教育局電子郵件帳號與</a:t>
            </a:r>
            <a:r>
              <a:rPr lang="zh-TW" altLang="en-US" dirty="0" smtClean="0"/>
              <a:t>密碼</a:t>
            </a:r>
            <a:endParaRPr lang="en-US" altLang="zh-TW" dirty="0"/>
          </a:p>
          <a:p>
            <a:r>
              <a:rPr lang="zh-TW" altLang="en-US" dirty="0"/>
              <a:t>＊關於</a:t>
            </a:r>
            <a:r>
              <a:rPr lang="en-US" altLang="zh-TW" dirty="0" err="1"/>
              <a:t>OpenID</a:t>
            </a:r>
            <a:r>
              <a:rPr lang="en-US" altLang="zh-TW" dirty="0"/>
              <a:t> </a:t>
            </a:r>
            <a:r>
              <a:rPr lang="zh-TW" altLang="en-US" dirty="0"/>
              <a:t>認證服務：為本市教師認證與學生認證系統匯集之平台登入機制，只要使用教育局電子郵件帳號，即可登入相關平台</a:t>
            </a:r>
          </a:p>
        </p:txBody>
      </p:sp>
    </p:spTree>
    <p:extLst>
      <p:ext uri="{BB962C8B-B14F-4D97-AF65-F5344CB8AC3E}">
        <p14:creationId xmlns:p14="http://schemas.microsoft.com/office/powerpoint/2010/main" val="17782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754" y="33399"/>
            <a:ext cx="10515600" cy="1325563"/>
          </a:xfrm>
        </p:spPr>
        <p:txBody>
          <a:bodyPr/>
          <a:lstStyle/>
          <a:p>
            <a:r>
              <a:rPr lang="zh-TW" altLang="en-US" dirty="0"/>
              <a:t>簡報進階小</a:t>
            </a:r>
            <a:r>
              <a:rPr lang="zh-TW" altLang="en-US" dirty="0" smtClean="0"/>
              <a:t>技巧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46896" b="74278"/>
          <a:stretch/>
        </p:blipFill>
        <p:spPr>
          <a:xfrm>
            <a:off x="814754" y="1547447"/>
            <a:ext cx="10580076" cy="2708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1132740" y="4871929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利用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檢視</a:t>
            </a:r>
            <a:r>
              <a:rPr lang="en-US" altLang="zh-TW" sz="3600" dirty="0" smtClean="0"/>
              <a:t>】</a:t>
            </a:r>
            <a:r>
              <a:rPr lang="zh-TW" altLang="en-US" sz="3600" dirty="0"/>
              <a:t>之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投影片母片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將簡報格式統一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738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754" y="33399"/>
            <a:ext cx="10515600" cy="1325563"/>
          </a:xfrm>
        </p:spPr>
        <p:txBody>
          <a:bodyPr/>
          <a:lstStyle/>
          <a:p>
            <a:r>
              <a:rPr lang="zh-TW" altLang="en-US" dirty="0"/>
              <a:t>簡報進階小</a:t>
            </a:r>
            <a:r>
              <a:rPr lang="zh-TW" altLang="en-US" dirty="0" smtClean="0"/>
              <a:t>技巧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b="20357"/>
          <a:stretch/>
        </p:blipFill>
        <p:spPr>
          <a:xfrm>
            <a:off x="981825" y="1060938"/>
            <a:ext cx="10181457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1140087" y="5248976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利用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檔案</a:t>
            </a:r>
            <a:r>
              <a:rPr lang="en-US" altLang="zh-TW" sz="3600" dirty="0" smtClean="0"/>
              <a:t>】</a:t>
            </a:r>
            <a:r>
              <a:rPr lang="zh-TW" altLang="en-US" sz="3600" dirty="0"/>
              <a:t>之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匯出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將簡報製成影片檔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98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「滑世代」，你跟上了嗎？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02691"/>
            <a:ext cx="7678615" cy="4274271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手機</a:t>
            </a:r>
            <a:r>
              <a:rPr lang="zh-TW" altLang="en-US" sz="3200" dirty="0"/>
              <a:t>、平板電腦，輕輕一滑連上全世界，「滑」世代把世界和改變，放在口袋裡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科技</a:t>
            </a:r>
            <a:r>
              <a:rPr lang="zh-TW" altLang="en-US" sz="3200" dirty="0"/>
              <a:t>，正以超乎你我想像的速度和方式， 改變孩子的生活與學習型態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/>
              <a:t>不</a:t>
            </a:r>
            <a:r>
              <a:rPr lang="zh-TW" altLang="en-US" sz="3200" dirty="0" smtClean="0"/>
              <a:t>管</a:t>
            </a:r>
            <a:r>
              <a:rPr lang="zh-TW" altLang="en-US" sz="3200" dirty="0"/>
              <a:t>你喜不</a:t>
            </a:r>
            <a:r>
              <a:rPr lang="zh-TW" altLang="en-US" sz="3200" dirty="0" smtClean="0"/>
              <a:t>喜歡，</a:t>
            </a:r>
            <a:r>
              <a:rPr lang="zh-TW" altLang="en-US" sz="3200" dirty="0"/>
              <a:t>這波數位浪潮，擋也擋不住，眼見這回不去的</a:t>
            </a:r>
            <a:r>
              <a:rPr lang="zh-TW" altLang="en-US" sz="3200" dirty="0" smtClean="0"/>
              <a:t>劇變</a:t>
            </a:r>
            <a:r>
              <a:rPr lang="en-US" altLang="zh-TW" sz="3200" dirty="0" smtClean="0"/>
              <a:t>……..</a:t>
            </a:r>
          </a:p>
          <a:p>
            <a:r>
              <a:rPr lang="zh-TW" altLang="en-US" sz="3200" dirty="0"/>
              <a:t>最自由也最焦慮的</a:t>
            </a:r>
            <a:r>
              <a:rPr lang="zh-TW" altLang="en-US" sz="3200" dirty="0" smtClean="0"/>
              <a:t>時代</a:t>
            </a:r>
            <a:r>
              <a:rPr lang="en-US" altLang="zh-TW" sz="3200" dirty="0" smtClean="0"/>
              <a:t>…..</a:t>
            </a:r>
          </a:p>
          <a:p>
            <a:r>
              <a:rPr lang="zh-TW" altLang="en-US" sz="3200" dirty="0" smtClean="0"/>
              <a:t>老師，</a:t>
            </a:r>
            <a:r>
              <a:rPr lang="zh-TW" altLang="en-US" sz="3200" dirty="0"/>
              <a:t>要如何接招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2486"/>
          <a:stretch/>
        </p:blipFill>
        <p:spPr>
          <a:xfrm>
            <a:off x="8516815" y="1581515"/>
            <a:ext cx="3388874" cy="45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558</Words>
  <Application>Microsoft Office PowerPoint</Application>
  <PresentationFormat>寬螢幕</PresentationFormat>
  <Paragraphs>57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文鼎細圓</vt:lpstr>
      <vt:lpstr>新細明體</vt:lpstr>
      <vt:lpstr>Arial</vt:lpstr>
      <vt:lpstr>Calibri</vt:lpstr>
      <vt:lpstr>Calibri Light</vt:lpstr>
      <vt:lpstr>Office 佈景主題</vt:lpstr>
      <vt:lpstr>漫步在雲端  互動電子書</vt:lpstr>
      <vt:lpstr>本日研習重點</vt:lpstr>
      <vt:lpstr>一、雲端硬碟的使用</vt:lpstr>
      <vt:lpstr>一、雲端硬碟的使用</vt:lpstr>
      <vt:lpstr>二、數位平台的操作使用</vt:lpstr>
      <vt:lpstr>簡報進階小技巧</vt:lpstr>
      <vt:lpstr>簡報進階小技巧</vt:lpstr>
      <vt:lpstr>「滑世代」，你跟上了嗎？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走在雲端 互動電子書</dc:title>
  <dc:creator>dwtea96</dc:creator>
  <cp:lastModifiedBy>徐秋鐶</cp:lastModifiedBy>
  <cp:revision>55</cp:revision>
  <dcterms:created xsi:type="dcterms:W3CDTF">2016-10-04T15:28:52Z</dcterms:created>
  <dcterms:modified xsi:type="dcterms:W3CDTF">2016-10-05T02:23:21Z</dcterms:modified>
</cp:coreProperties>
</file>